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metadata/thumbnail" Target="docProps/thumbnail0.jpeg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509" r:id="rId2"/>
    <p:sldId id="510" r:id="rId3"/>
    <p:sldId id="512" r:id="rId4"/>
    <p:sldId id="511" r:id="rId5"/>
    <p:sldId id="513" r:id="rId6"/>
    <p:sldId id="514" r:id="rId7"/>
    <p:sldId id="515" r:id="rId8"/>
    <p:sldId id="516" r:id="rId9"/>
    <p:sldId id="517" r:id="rId10"/>
    <p:sldId id="518" r:id="rId11"/>
    <p:sldId id="519" r:id="rId12"/>
    <p:sldId id="520" r:id="rId13"/>
    <p:sldId id="521" r:id="rId14"/>
    <p:sldId id="522" r:id="rId15"/>
    <p:sldId id="523" r:id="rId16"/>
    <p:sldId id="524" r:id="rId17"/>
    <p:sldId id="525" r:id="rId18"/>
    <p:sldId id="527" r:id="rId19"/>
    <p:sldId id="528" r:id="rId20"/>
    <p:sldId id="530" r:id="rId21"/>
    <p:sldId id="531" r:id="rId22"/>
    <p:sldId id="532" r:id="rId23"/>
    <p:sldId id="533" r:id="rId24"/>
    <p:sldId id="529" r:id="rId25"/>
    <p:sldId id="526" r:id="rId26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EBEB"/>
    <a:srgbClr val="376092"/>
    <a:srgbClr val="7F7F7F"/>
    <a:srgbClr val="825809"/>
    <a:srgbClr val="FFFFFF"/>
    <a:srgbClr val="4D822A"/>
    <a:srgbClr val="ABB1B0"/>
    <a:srgbClr val="ACACB0"/>
    <a:srgbClr val="A8A9B4"/>
    <a:srgbClr val="87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1" autoAdjust="0"/>
    <p:restoredTop sz="99842" autoAdjust="0"/>
  </p:normalViewPr>
  <p:slideViewPr>
    <p:cSldViewPr snapToGrid="0">
      <p:cViewPr>
        <p:scale>
          <a:sx n="65" d="100"/>
          <a:sy n="65" d="100"/>
        </p:scale>
        <p:origin x="-2888" y="-13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21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1B5B7-7B3B-DD48-960F-3B3DEF2CBE96}" type="doc">
      <dgm:prSet loTypeId="urn:microsoft.com/office/officeart/2005/8/layout/cycle1" loCatId="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97289772-4FFC-D740-8831-D5304CA2B283}">
      <dgm:prSet/>
      <dgm:spPr/>
      <dgm:t>
        <a:bodyPr/>
        <a:lstStyle/>
        <a:p>
          <a:pPr rtl="0"/>
          <a:r>
            <a:rPr lang="en-US" smtClean="0"/>
            <a:t>more research</a:t>
          </a:r>
          <a:endParaRPr lang="en-US"/>
        </a:p>
      </dgm:t>
    </dgm:pt>
    <dgm:pt modelId="{AF6ADFF6-3DFC-A444-83FD-E88420D8F09D}" type="parTrans" cxnId="{81206825-4B0D-1845-9CBA-BED6A0914461}">
      <dgm:prSet/>
      <dgm:spPr/>
      <dgm:t>
        <a:bodyPr/>
        <a:lstStyle/>
        <a:p>
          <a:endParaRPr lang="zh-CN" altLang="en-US"/>
        </a:p>
      </dgm:t>
    </dgm:pt>
    <dgm:pt modelId="{58B85F15-2DAC-EF40-BCC1-1269D01499A9}" type="sibTrans" cxnId="{81206825-4B0D-1845-9CBA-BED6A0914461}">
      <dgm:prSet/>
      <dgm:spPr/>
      <dgm:t>
        <a:bodyPr/>
        <a:lstStyle/>
        <a:p>
          <a:endParaRPr lang="zh-CN" altLang="en-US"/>
        </a:p>
      </dgm:t>
    </dgm:pt>
    <dgm:pt modelId="{939205F2-0BA0-3D45-B136-53F5BC680E61}">
      <dgm:prSet/>
      <dgm:spPr/>
      <dgm:t>
        <a:bodyPr/>
        <a:lstStyle/>
        <a:p>
          <a:pPr rtl="0"/>
          <a:r>
            <a:rPr lang="en-US" smtClean="0"/>
            <a:t>better products</a:t>
          </a:r>
          <a:endParaRPr lang="en-US"/>
        </a:p>
      </dgm:t>
    </dgm:pt>
    <dgm:pt modelId="{960E57E3-AA8D-B240-AD41-2BC3E038B599}" type="parTrans" cxnId="{DE2B1EFA-53E2-8848-B2A1-DB74D0DBA02F}">
      <dgm:prSet/>
      <dgm:spPr/>
      <dgm:t>
        <a:bodyPr/>
        <a:lstStyle/>
        <a:p>
          <a:endParaRPr lang="zh-CN" altLang="en-US"/>
        </a:p>
      </dgm:t>
    </dgm:pt>
    <dgm:pt modelId="{011DA3F0-8CA4-8B4F-8A0F-DC6817000D6F}" type="sibTrans" cxnId="{DE2B1EFA-53E2-8848-B2A1-DB74D0DBA02F}">
      <dgm:prSet/>
      <dgm:spPr/>
      <dgm:t>
        <a:bodyPr/>
        <a:lstStyle/>
        <a:p>
          <a:endParaRPr lang="zh-CN" altLang="en-US"/>
        </a:p>
      </dgm:t>
    </dgm:pt>
    <dgm:pt modelId="{77BEF416-89B8-F64D-AAA7-F6AE52E186D1}">
      <dgm:prSet/>
      <dgm:spPr/>
      <dgm:t>
        <a:bodyPr/>
        <a:lstStyle/>
        <a:p>
          <a:pPr rtl="0"/>
          <a:r>
            <a:rPr lang="en-US" smtClean="0"/>
            <a:t>more users</a:t>
          </a:r>
          <a:endParaRPr lang="en-US"/>
        </a:p>
      </dgm:t>
    </dgm:pt>
    <dgm:pt modelId="{BE20673A-66F5-C344-8465-31108E7B4D55}" type="parTrans" cxnId="{EE2B0335-F5A4-7844-BAD8-466EB3ADA2FC}">
      <dgm:prSet/>
      <dgm:spPr/>
      <dgm:t>
        <a:bodyPr/>
        <a:lstStyle/>
        <a:p>
          <a:endParaRPr lang="zh-CN" altLang="en-US"/>
        </a:p>
      </dgm:t>
    </dgm:pt>
    <dgm:pt modelId="{A257DB21-8204-2E45-A3FA-120338E4398C}" type="sibTrans" cxnId="{EE2B0335-F5A4-7844-BAD8-466EB3ADA2FC}">
      <dgm:prSet/>
      <dgm:spPr/>
      <dgm:t>
        <a:bodyPr/>
        <a:lstStyle/>
        <a:p>
          <a:endParaRPr lang="zh-CN" altLang="en-US"/>
        </a:p>
      </dgm:t>
    </dgm:pt>
    <dgm:pt modelId="{0DDFCCA8-F0F6-C849-907C-352A85CD59D0}" type="pres">
      <dgm:prSet presAssocID="{4981B5B7-7B3B-DD48-960F-3B3DEF2CBE96}" presName="cycle" presStyleCnt="0">
        <dgm:presLayoutVars>
          <dgm:dir/>
          <dgm:resizeHandles val="exact"/>
        </dgm:presLayoutVars>
      </dgm:prSet>
      <dgm:spPr/>
    </dgm:pt>
    <dgm:pt modelId="{CB04B460-3285-514E-B4C4-A3AE352D619F}" type="pres">
      <dgm:prSet presAssocID="{97289772-4FFC-D740-8831-D5304CA2B283}" presName="dummy" presStyleCnt="0"/>
      <dgm:spPr/>
    </dgm:pt>
    <dgm:pt modelId="{8249F424-73BF-1B43-B4E9-C6AF8388E270}" type="pres">
      <dgm:prSet presAssocID="{97289772-4FFC-D740-8831-D5304CA2B283}" presName="node" presStyleLbl="revTx" presStyleIdx="0" presStyleCnt="3">
        <dgm:presLayoutVars>
          <dgm:bulletEnabled val="1"/>
        </dgm:presLayoutVars>
      </dgm:prSet>
      <dgm:spPr/>
    </dgm:pt>
    <dgm:pt modelId="{100780E9-2A1C-D147-A7B0-2826848B42B8}" type="pres">
      <dgm:prSet presAssocID="{58B85F15-2DAC-EF40-BCC1-1269D01499A9}" presName="sibTrans" presStyleLbl="node1" presStyleIdx="0" presStyleCnt="3"/>
      <dgm:spPr/>
    </dgm:pt>
    <dgm:pt modelId="{335F9BF4-9724-694B-A28E-1A9103038050}" type="pres">
      <dgm:prSet presAssocID="{939205F2-0BA0-3D45-B136-53F5BC680E61}" presName="dummy" presStyleCnt="0"/>
      <dgm:spPr/>
    </dgm:pt>
    <dgm:pt modelId="{BE9ECAB6-8A7A-C145-B64D-322546C15C36}" type="pres">
      <dgm:prSet presAssocID="{939205F2-0BA0-3D45-B136-53F5BC680E61}" presName="node" presStyleLbl="revTx" presStyleIdx="1" presStyleCnt="3">
        <dgm:presLayoutVars>
          <dgm:bulletEnabled val="1"/>
        </dgm:presLayoutVars>
      </dgm:prSet>
      <dgm:spPr/>
    </dgm:pt>
    <dgm:pt modelId="{0AD9D2B3-4EB2-D141-BACE-C1EA583B8E9F}" type="pres">
      <dgm:prSet presAssocID="{011DA3F0-8CA4-8B4F-8A0F-DC6817000D6F}" presName="sibTrans" presStyleLbl="node1" presStyleIdx="1" presStyleCnt="3"/>
      <dgm:spPr/>
    </dgm:pt>
    <dgm:pt modelId="{F65204FA-DE97-E049-BA4D-5494CEC922B6}" type="pres">
      <dgm:prSet presAssocID="{77BEF416-89B8-F64D-AAA7-F6AE52E186D1}" presName="dummy" presStyleCnt="0"/>
      <dgm:spPr/>
    </dgm:pt>
    <dgm:pt modelId="{45F1EFE7-57E5-BE42-980C-FFD6E6BC68F8}" type="pres">
      <dgm:prSet presAssocID="{77BEF416-89B8-F64D-AAA7-F6AE52E186D1}" presName="node" presStyleLbl="revTx" presStyleIdx="2" presStyleCnt="3">
        <dgm:presLayoutVars>
          <dgm:bulletEnabled val="1"/>
        </dgm:presLayoutVars>
      </dgm:prSet>
      <dgm:spPr/>
    </dgm:pt>
    <dgm:pt modelId="{F3949B47-DFBE-3E43-A19D-B3788985B59C}" type="pres">
      <dgm:prSet presAssocID="{A257DB21-8204-2E45-A3FA-120338E4398C}" presName="sibTrans" presStyleLbl="node1" presStyleIdx="2" presStyleCnt="3"/>
      <dgm:spPr/>
    </dgm:pt>
  </dgm:ptLst>
  <dgm:cxnLst>
    <dgm:cxn modelId="{817818C4-1FC3-4744-99A0-93E1093EFB5E}" type="presOf" srcId="{58B85F15-2DAC-EF40-BCC1-1269D01499A9}" destId="{100780E9-2A1C-D147-A7B0-2826848B42B8}" srcOrd="0" destOrd="0" presId="urn:microsoft.com/office/officeart/2005/8/layout/cycle1"/>
    <dgm:cxn modelId="{F1D8C4A0-8442-AD46-82AC-4190B001BD5B}" type="presOf" srcId="{A257DB21-8204-2E45-A3FA-120338E4398C}" destId="{F3949B47-DFBE-3E43-A19D-B3788985B59C}" srcOrd="0" destOrd="0" presId="urn:microsoft.com/office/officeart/2005/8/layout/cycle1"/>
    <dgm:cxn modelId="{9F8EB376-4FDB-C548-9340-FB6686088C66}" type="presOf" srcId="{97289772-4FFC-D740-8831-D5304CA2B283}" destId="{8249F424-73BF-1B43-B4E9-C6AF8388E270}" srcOrd="0" destOrd="0" presId="urn:microsoft.com/office/officeart/2005/8/layout/cycle1"/>
    <dgm:cxn modelId="{B593A457-B064-954D-9928-1277E43302CB}" type="presOf" srcId="{4981B5B7-7B3B-DD48-960F-3B3DEF2CBE96}" destId="{0DDFCCA8-F0F6-C849-907C-352A85CD59D0}" srcOrd="0" destOrd="0" presId="urn:microsoft.com/office/officeart/2005/8/layout/cycle1"/>
    <dgm:cxn modelId="{EE2B0335-F5A4-7844-BAD8-466EB3ADA2FC}" srcId="{4981B5B7-7B3B-DD48-960F-3B3DEF2CBE96}" destId="{77BEF416-89B8-F64D-AAA7-F6AE52E186D1}" srcOrd="2" destOrd="0" parTransId="{BE20673A-66F5-C344-8465-31108E7B4D55}" sibTransId="{A257DB21-8204-2E45-A3FA-120338E4398C}"/>
    <dgm:cxn modelId="{DE2B1EFA-53E2-8848-B2A1-DB74D0DBA02F}" srcId="{4981B5B7-7B3B-DD48-960F-3B3DEF2CBE96}" destId="{939205F2-0BA0-3D45-B136-53F5BC680E61}" srcOrd="1" destOrd="0" parTransId="{960E57E3-AA8D-B240-AD41-2BC3E038B599}" sibTransId="{011DA3F0-8CA4-8B4F-8A0F-DC6817000D6F}"/>
    <dgm:cxn modelId="{677EFA59-97D7-5140-A1EF-1362AA7F9398}" type="presOf" srcId="{011DA3F0-8CA4-8B4F-8A0F-DC6817000D6F}" destId="{0AD9D2B3-4EB2-D141-BACE-C1EA583B8E9F}" srcOrd="0" destOrd="0" presId="urn:microsoft.com/office/officeart/2005/8/layout/cycle1"/>
    <dgm:cxn modelId="{74A9BEE6-A84D-7344-92DE-EBF38F6864A9}" type="presOf" srcId="{939205F2-0BA0-3D45-B136-53F5BC680E61}" destId="{BE9ECAB6-8A7A-C145-B64D-322546C15C36}" srcOrd="0" destOrd="0" presId="urn:microsoft.com/office/officeart/2005/8/layout/cycle1"/>
    <dgm:cxn modelId="{81206825-4B0D-1845-9CBA-BED6A0914461}" srcId="{4981B5B7-7B3B-DD48-960F-3B3DEF2CBE96}" destId="{97289772-4FFC-D740-8831-D5304CA2B283}" srcOrd="0" destOrd="0" parTransId="{AF6ADFF6-3DFC-A444-83FD-E88420D8F09D}" sibTransId="{58B85F15-2DAC-EF40-BCC1-1269D01499A9}"/>
    <dgm:cxn modelId="{2F4ACBFC-0FEA-4E4F-88F1-353919541B04}" type="presOf" srcId="{77BEF416-89B8-F64D-AAA7-F6AE52E186D1}" destId="{45F1EFE7-57E5-BE42-980C-FFD6E6BC68F8}" srcOrd="0" destOrd="0" presId="urn:microsoft.com/office/officeart/2005/8/layout/cycle1"/>
    <dgm:cxn modelId="{5AD4E0F8-6F54-DD4A-B174-BAE84CC71F9C}" type="presParOf" srcId="{0DDFCCA8-F0F6-C849-907C-352A85CD59D0}" destId="{CB04B460-3285-514E-B4C4-A3AE352D619F}" srcOrd="0" destOrd="0" presId="urn:microsoft.com/office/officeart/2005/8/layout/cycle1"/>
    <dgm:cxn modelId="{A2F5378C-9999-5747-94EA-F3F7A25CB0AE}" type="presParOf" srcId="{0DDFCCA8-F0F6-C849-907C-352A85CD59D0}" destId="{8249F424-73BF-1B43-B4E9-C6AF8388E270}" srcOrd="1" destOrd="0" presId="urn:microsoft.com/office/officeart/2005/8/layout/cycle1"/>
    <dgm:cxn modelId="{FDFD76E1-A99F-0746-B1ED-71A45ACDFFE2}" type="presParOf" srcId="{0DDFCCA8-F0F6-C849-907C-352A85CD59D0}" destId="{100780E9-2A1C-D147-A7B0-2826848B42B8}" srcOrd="2" destOrd="0" presId="urn:microsoft.com/office/officeart/2005/8/layout/cycle1"/>
    <dgm:cxn modelId="{B00A27DE-6B8A-394E-AB70-43B103482D81}" type="presParOf" srcId="{0DDFCCA8-F0F6-C849-907C-352A85CD59D0}" destId="{335F9BF4-9724-694B-A28E-1A9103038050}" srcOrd="3" destOrd="0" presId="urn:microsoft.com/office/officeart/2005/8/layout/cycle1"/>
    <dgm:cxn modelId="{0E4E7BF1-A871-6C45-B9F4-74F99129C348}" type="presParOf" srcId="{0DDFCCA8-F0F6-C849-907C-352A85CD59D0}" destId="{BE9ECAB6-8A7A-C145-B64D-322546C15C36}" srcOrd="4" destOrd="0" presId="urn:microsoft.com/office/officeart/2005/8/layout/cycle1"/>
    <dgm:cxn modelId="{D5C41E78-FC84-084A-831B-8384E38AD84F}" type="presParOf" srcId="{0DDFCCA8-F0F6-C849-907C-352A85CD59D0}" destId="{0AD9D2B3-4EB2-D141-BACE-C1EA583B8E9F}" srcOrd="5" destOrd="0" presId="urn:microsoft.com/office/officeart/2005/8/layout/cycle1"/>
    <dgm:cxn modelId="{63432F0E-9FE0-3942-A81F-8A174D54C49C}" type="presParOf" srcId="{0DDFCCA8-F0F6-C849-907C-352A85CD59D0}" destId="{F65204FA-DE97-E049-BA4D-5494CEC922B6}" srcOrd="6" destOrd="0" presId="urn:microsoft.com/office/officeart/2005/8/layout/cycle1"/>
    <dgm:cxn modelId="{99AC6D5C-DFC6-FD46-AC62-E5455F7100BC}" type="presParOf" srcId="{0DDFCCA8-F0F6-C849-907C-352A85CD59D0}" destId="{45F1EFE7-57E5-BE42-980C-FFD6E6BC68F8}" srcOrd="7" destOrd="0" presId="urn:microsoft.com/office/officeart/2005/8/layout/cycle1"/>
    <dgm:cxn modelId="{A96EF764-A34B-3843-B6D9-8C4DB33B6DB9}" type="presParOf" srcId="{0DDFCCA8-F0F6-C849-907C-352A85CD59D0}" destId="{F3949B47-DFBE-3E43-A19D-B3788985B59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9F424-73BF-1B43-B4E9-C6AF8388E270}">
      <dsp:nvSpPr>
        <dsp:cNvPr id="0" name=""/>
        <dsp:cNvSpPr/>
      </dsp:nvSpPr>
      <dsp:spPr>
        <a:xfrm>
          <a:off x="3421572" y="232835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more research</a:t>
          </a:r>
          <a:endParaRPr lang="en-US" sz="2400" kern="1200"/>
        </a:p>
      </dsp:txBody>
      <dsp:txXfrm>
        <a:off x="3421572" y="232835"/>
        <a:ext cx="1190096" cy="1190096"/>
      </dsp:txXfrm>
    </dsp:sp>
    <dsp:sp modelId="{100780E9-2A1C-D147-A7B0-2826848B42B8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2962776"/>
            <a:gd name="adj4" fmla="val 52445"/>
            <a:gd name="adj5" fmla="val 962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9ECAB6-8A7A-C145-B64D-322546C15C36}">
      <dsp:nvSpPr>
        <dsp:cNvPr id="0" name=""/>
        <dsp:cNvSpPr/>
      </dsp:nvSpPr>
      <dsp:spPr>
        <a:xfrm>
          <a:off x="2421433" y="1965127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better products</a:t>
          </a:r>
          <a:endParaRPr lang="en-US" sz="2400" kern="1200"/>
        </a:p>
      </dsp:txBody>
      <dsp:txXfrm>
        <a:off x="2421433" y="1965127"/>
        <a:ext cx="1190096" cy="1190096"/>
      </dsp:txXfrm>
    </dsp:sp>
    <dsp:sp modelId="{0AD9D2B3-4EB2-D141-BACE-C1EA583B8E9F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10171202"/>
            <a:gd name="adj4" fmla="val 7260871"/>
            <a:gd name="adj5" fmla="val 9626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F1EFE7-57E5-BE42-980C-FFD6E6BC68F8}">
      <dsp:nvSpPr>
        <dsp:cNvPr id="0" name=""/>
        <dsp:cNvSpPr/>
      </dsp:nvSpPr>
      <dsp:spPr>
        <a:xfrm>
          <a:off x="1421294" y="232835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more users</a:t>
          </a:r>
          <a:endParaRPr lang="en-US" sz="2400" kern="1200"/>
        </a:p>
      </dsp:txBody>
      <dsp:txXfrm>
        <a:off x="1421294" y="232835"/>
        <a:ext cx="1190096" cy="1190096"/>
      </dsp:txXfrm>
    </dsp:sp>
    <dsp:sp modelId="{F3949B47-DFBE-3E43-A19D-B3788985B59C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16855713"/>
            <a:gd name="adj4" fmla="val 14967934"/>
            <a:gd name="adj5" fmla="val 962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latin typeface="Arial" pitchFamily="34" charset="0"/>
                <a:cs typeface="Arial" pitchFamily="34" charset="0"/>
              </a:rPr>
              <a:t>© Duarte Design, Inc. 2009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EAF2-1DE3-4AC2-BC82-3EF63BED9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A8ED9-A90F-43A0-A471-4F79F54F87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Duarte Design, Inc. 2009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1DCF-5BF5-FF46-8EF3-2622042BB47B}" type="datetimeFigureOut">
              <a:rPr kumimoji="1" lang="zh-CN" altLang="en-US" smtClean="0"/>
              <a:t>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7480-64AD-E347-95A5-90C4CDAB1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103810"/>
            <a:ext cx="4619625" cy="37385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6409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6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7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3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4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3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85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2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1DCF-5BF5-FF46-8EF3-2622042BB47B}" type="datetimeFigureOut">
              <a:rPr kumimoji="1" lang="zh-CN" altLang="en-US" smtClean="0"/>
              <a:t>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97480-64AD-E347-95A5-90C4CDAB1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3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4.png"/><Relationship Id="rId5" Type="http://schemas.microsoft.com/office/2007/relationships/hdphoto" Target="../media/hdphoto5.wdp"/><Relationship Id="rId6" Type="http://schemas.openxmlformats.org/officeDocument/2006/relationships/image" Target="../media/image45.png"/><Relationship Id="rId7" Type="http://schemas.microsoft.com/office/2007/relationships/hdphoto" Target="../media/hdphoto6.wdp"/><Relationship Id="rId8" Type="http://schemas.openxmlformats.org/officeDocument/2006/relationships/image" Target="../media/image46.png"/><Relationship Id="rId9" Type="http://schemas.microsoft.com/office/2007/relationships/hdphoto" Target="../media/hdphoto7.wdp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microsoft.com/office/2007/relationships/hdphoto" Target="../media/hdphoto8.wdp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32" y="1806386"/>
            <a:ext cx="3602764" cy="29251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2244845"/>
            <a:ext cx="3978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chemeClr val="bg1">
                    <a:lumMod val="85000"/>
                  </a:schemeClr>
                </a:solidFill>
              </a:rPr>
              <a:t>This is the end!</a:t>
            </a:r>
          </a:p>
          <a:p>
            <a:r>
              <a:rPr kumimoji="1" lang="zh-CN" altLang="zh-CN" sz="2400" dirty="0" smtClean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kumimoji="1"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hank you for your attention.</a:t>
            </a:r>
          </a:p>
          <a:p>
            <a:endParaRPr kumimoji="1" lang="en-US" altLang="zh-CN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Cheng-Jun Wang</a:t>
            </a:r>
          </a:p>
          <a:p>
            <a:r>
              <a:rPr kumimoji="1" lang="en-US" altLang="zh-CN" sz="2400" dirty="0" err="1" smtClean="0">
                <a:solidFill>
                  <a:schemeClr val="bg1">
                    <a:lumMod val="85000"/>
                  </a:schemeClr>
                </a:solidFill>
              </a:rPr>
              <a:t>wangchengjun@nju.edu.cn</a:t>
            </a:r>
            <a:endParaRPr kumimoji="1"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8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9144000" cy="39048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99183" y="21981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坏血病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39" y="1911413"/>
            <a:ext cx="1359188" cy="1599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10544" y="3134652"/>
            <a:ext cx="1203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James Lind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40" y="2142324"/>
            <a:ext cx="865627" cy="5915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5549" y="2155152"/>
            <a:ext cx="1635605" cy="16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72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9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457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3345" y="235461"/>
            <a:ext cx="119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Kickstarter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14667" y="27394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Epinions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80821" y="248288"/>
            <a:ext cx="1121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Wikipedia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07513" y="286773"/>
            <a:ext cx="128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change.org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95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961254"/>
            <a:ext cx="6103034" cy="47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4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54099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29715" y="3053132"/>
            <a:ext cx="183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Random Network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1171" y="3013107"/>
            <a:ext cx="194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Clustered Network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6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683820523"/>
              </p:ext>
            </p:extLst>
          </p:nvPr>
        </p:nvGraphicFramePr>
        <p:xfrm>
          <a:off x="-1834573" y="1693332"/>
          <a:ext cx="6032963" cy="3155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/>
          <p:cNvSpPr/>
          <p:nvPr/>
        </p:nvSpPr>
        <p:spPr>
          <a:xfrm>
            <a:off x="3399733" y="2321477"/>
            <a:ext cx="38487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group of researchers at the University of Minnesota created </a:t>
            </a:r>
            <a:r>
              <a:rPr lang="en-US" altLang="zh-CN" dirty="0" err="1"/>
              <a:t>MovieLens</a:t>
            </a:r>
            <a:r>
              <a:rPr lang="en-US" altLang="zh-CN" dirty="0"/>
              <a:t>, which provides free, noncommercial personalized movie recommendations.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46439" y="4006975"/>
            <a:ext cx="2328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movielens.org</a:t>
            </a:r>
            <a:r>
              <a:rPr lang="en-US" altLang="zh-CN" dirty="0"/>
              <a:t>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46739" y="1667677"/>
            <a:ext cx="3251200" cy="63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807" y="1821615"/>
            <a:ext cx="4295531" cy="28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171" y="646270"/>
            <a:ext cx="6536901" cy="47993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43" y="192425"/>
            <a:ext cx="5715000" cy="571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74823" y="2495851"/>
            <a:ext cx="19829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98% of the sample was assigned to Info + Social.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7954" y="3694546"/>
            <a:ext cx="623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C0504D"/>
                </a:solidFill>
              </a:rPr>
              <a:t>1%</a:t>
            </a:r>
            <a:endParaRPr kumimoji="1" lang="zh-CN" altLang="en-US" sz="28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37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1594" y="962121"/>
            <a:ext cx="6078608" cy="42397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111" y="949222"/>
            <a:ext cx="8058330" cy="45092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758" y="164151"/>
            <a:ext cx="5606353" cy="685221"/>
          </a:xfrm>
          <a:prstGeom prst="rect">
            <a:avLst/>
          </a:prstGeom>
        </p:spPr>
      </p:pic>
      <p:sp>
        <p:nvSpPr>
          <p:cNvPr id="5" name="虚尾箭头 4"/>
          <p:cNvSpPr/>
          <p:nvPr/>
        </p:nvSpPr>
        <p:spPr>
          <a:xfrm rot="5400000">
            <a:off x="5792400" y="1962756"/>
            <a:ext cx="1148196" cy="583693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47475" y="92363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Banner Ads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388256" y="1282828"/>
            <a:ext cx="202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Recruit participants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9" b="100000" l="0" r="997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24763" y="-1180202"/>
            <a:ext cx="3924763" cy="291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9185" y="-397678"/>
            <a:ext cx="5829059" cy="5829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14" y="-320708"/>
            <a:ext cx="5971592" cy="57150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20045294" flipV="1">
            <a:off x="5965795" y="1076967"/>
            <a:ext cx="1495616" cy="325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箭头 5"/>
          <p:cNvSpPr/>
          <p:nvPr/>
        </p:nvSpPr>
        <p:spPr>
          <a:xfrm rot="20045294" flipV="1">
            <a:off x="5848782" y="4077247"/>
            <a:ext cx="1495616" cy="325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/>
          <p:cNvSpPr/>
          <p:nvPr/>
        </p:nvSpPr>
        <p:spPr>
          <a:xfrm rot="1877245" flipV="1">
            <a:off x="8902128" y="1639872"/>
            <a:ext cx="1495616" cy="325502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/>
          <p:cNvSpPr/>
          <p:nvPr/>
        </p:nvSpPr>
        <p:spPr>
          <a:xfrm rot="1877245" flipV="1">
            <a:off x="9003211" y="4216818"/>
            <a:ext cx="1495616" cy="325502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815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-1800695" y="1488080"/>
            <a:ext cx="4982333" cy="3011439"/>
            <a:chOff x="136511" y="-256565"/>
            <a:chExt cx="8719995" cy="5705378"/>
          </a:xfrm>
        </p:grpSpPr>
        <p:sp>
          <p:nvSpPr>
            <p:cNvPr id="14" name="右箭头 13"/>
            <p:cNvSpPr/>
            <p:nvPr/>
          </p:nvSpPr>
          <p:spPr>
            <a:xfrm rot="5400000">
              <a:off x="1140996" y="1962004"/>
              <a:ext cx="768253" cy="1026263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0" b="100000" l="10000" r="90000">
                          <a14:foregroundMark x1="42750" y1="82000" x2="42750" y2="82000"/>
                          <a14:foregroundMark x1="48250" y1="74750" x2="48250" y2="74750"/>
                          <a14:foregroundMark x1="67000" y1="76500" x2="67000" y2="76500"/>
                          <a14:foregroundMark x1="70500" y1="84500" x2="70500" y2="84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1680" y="2908813"/>
              <a:ext cx="2540000" cy="2540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5200" l="10000" r="90000">
                          <a14:foregroundMark x1="45700" y1="64600" x2="45700" y2="64600"/>
                          <a14:foregroundMark x1="40500" y1="73200" x2="40500" y2="73200"/>
                          <a14:foregroundMark x1="30800" y1="62600" x2="30800" y2="62600"/>
                          <a14:foregroundMark x1="56400" y1="68900" x2="56400" y2="68900"/>
                          <a14:foregroundMark x1="50100" y1="37900" x2="50100" y2="37900"/>
                          <a14:foregroundMark x1="49900" y1="41100" x2="49900" y2="41100"/>
                          <a14:foregroundMark x1="49700" y1="35500" x2="49700" y2="35500"/>
                          <a14:foregroundMark x1="49700" y1="35500" x2="49700" y2="35500"/>
                          <a14:foregroundMark x1="51500" y1="36800" x2="51500" y2="36800"/>
                          <a14:foregroundMark x1="51500" y1="36800" x2="51500" y2="36800"/>
                          <a14:foregroundMark x1="70100" y1="61100" x2="70100" y2="61100"/>
                          <a14:foregroundMark x1="65400" y1="68500" x2="65400" y2="68500"/>
                          <a14:foregroundMark x1="75300" y1="81300" x2="75300" y2="81300"/>
                          <a14:foregroundMark x1="78900" y1="70900" x2="78900" y2="70900"/>
                          <a14:foregroundMark x1="61400" y1="87500" x2="61400" y2="87500"/>
                          <a14:foregroundMark x1="44100" y1="55000" x2="44100" y2="55000"/>
                          <a14:foregroundMark x1="38900" y1="61100" x2="38900" y2="61100"/>
                          <a14:foregroundMark x1="54000" y1="58800" x2="54000" y2="58800"/>
                          <a14:foregroundMark x1="59600" y1="52300" x2="59600" y2="52300"/>
                          <a14:foregroundMark x1="68100" y1="55700" x2="68100" y2="55700"/>
                          <a14:foregroundMark x1="51300" y1="59500" x2="51300" y2="59500"/>
                          <a14:foregroundMark x1="40900" y1="55700" x2="40900" y2="55700"/>
                          <a14:foregroundMark x1="29900" y1="57200" x2="299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511" y="-256565"/>
              <a:ext cx="2570446" cy="257044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10" b="100000" l="202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96933" y="2669840"/>
              <a:ext cx="2422987" cy="2422987"/>
            </a:xfrm>
            <a:prstGeom prst="rect">
              <a:avLst/>
            </a:prstGeom>
          </p:spPr>
        </p:pic>
        <p:sp>
          <p:nvSpPr>
            <p:cNvPr id="11" name="右箭头 10"/>
            <p:cNvSpPr/>
            <p:nvPr/>
          </p:nvSpPr>
          <p:spPr>
            <a:xfrm>
              <a:off x="3155980" y="3784343"/>
              <a:ext cx="2668470" cy="1026263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19" b="100000" l="200" r="100000">
                          <a14:foregroundMark x1="78000" y1="74508" x2="78000" y2="74508"/>
                          <a14:foregroundMark x1="65700" y1="85996" x2="65700" y2="85996"/>
                          <a14:foregroundMark x1="50500" y1="91575" x2="50500" y2="91575"/>
                          <a14:foregroundMark x1="33700" y1="88184" x2="33700" y2="88184"/>
                          <a14:foregroundMark x1="22600" y1="77243" x2="22600" y2="77243"/>
                          <a14:foregroundMark x1="10700" y1="59081" x2="10700" y2="59081"/>
                          <a14:foregroundMark x1="13800" y1="43545" x2="13800" y2="43545"/>
                          <a14:foregroundMark x1="15200" y1="30963" x2="15200" y2="30963"/>
                          <a14:foregroundMark x1="26300" y1="14770" x2="26300" y2="14770"/>
                          <a14:foregroundMark x1="39800" y1="13457" x2="39800" y2="13457"/>
                          <a14:foregroundMark x1="55200" y1="12363" x2="55200" y2="12363"/>
                          <a14:foregroundMark x1="71600" y1="16630" x2="71600" y2="16630"/>
                          <a14:foregroundMark x1="81100" y1="27790" x2="81100" y2="27790"/>
                          <a14:foregroundMark x1="84400" y1="43982" x2="84400" y2="43982"/>
                          <a14:foregroundMark x1="84400" y1="59081" x2="84400" y2="590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5066" y="0"/>
              <a:ext cx="2161440" cy="1975556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4608" y="650521"/>
            <a:ext cx="9144000" cy="496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6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93" y="3362529"/>
            <a:ext cx="3088626" cy="12370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946954" y="372348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Cheng-Jun Wang</a:t>
            </a:r>
          </a:p>
          <a:p>
            <a:endParaRPr lang="en-US" altLang="zh-CN" dirty="0"/>
          </a:p>
          <a:p>
            <a:r>
              <a:rPr lang="en-US" altLang="zh-CN" dirty="0" err="1"/>
              <a:t>wangchengjun@nju.edu.cn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96" y="416899"/>
            <a:ext cx="2331705" cy="23368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6613" y="285430"/>
            <a:ext cx="2686317" cy="26863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19220" y="96986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Bit by Bit is an invaluable resource for social scientists who want to harness the research potential of big data and a must-read for data scientists interested in applying the lessons of social science to tomorrow's technologies.</a:t>
            </a:r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7526" y="2637386"/>
            <a:ext cx="7066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Matthew J. </a:t>
            </a:r>
            <a:r>
              <a:rPr lang="en-US" altLang="zh-CN" dirty="0" err="1"/>
              <a:t>Salganik</a:t>
            </a:r>
            <a:r>
              <a:rPr lang="en-US" altLang="zh-CN" dirty="0"/>
              <a:t> is professor of sociology at Princeton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83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8327"/>
          <a:stretch/>
        </p:blipFill>
        <p:spPr>
          <a:xfrm>
            <a:off x="3925729" y="-1781592"/>
            <a:ext cx="6070307" cy="32183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74" y="1442377"/>
            <a:ext cx="2567111" cy="3150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7" b="99004" l="0" r="100000">
                        <a14:foregroundMark x1="66667" y1="35060" x2="66667" y2="35060"/>
                        <a14:foregroundMark x1="72139" y1="35857" x2="72139" y2="35857"/>
                        <a14:foregroundMark x1="71144" y1="23705" x2="71144" y2="23705"/>
                        <a14:foregroundMark x1="64677" y1="20916" x2="64677" y2="20916"/>
                        <a14:foregroundMark x1="81343" y1="6773" x2="81343" y2="6773"/>
                        <a14:foregroundMark x1="89303" y1="88845" x2="89303" y2="88845"/>
                        <a14:foregroundMark x1="80597" y1="88845" x2="80597" y2="88845"/>
                        <a14:foregroundMark x1="83333" y1="82470" x2="83333" y2="82470"/>
                        <a14:foregroundMark x1="90796" y1="82072" x2="90796" y2="82072"/>
                        <a14:foregroundMark x1="84826" y1="86056" x2="84826" y2="86056"/>
                        <a14:foregroundMark x1="51493" y1="86853" x2="51493" y2="86853"/>
                        <a14:foregroundMark x1="51493" y1="82072" x2="51493" y2="82072"/>
                        <a14:foregroundMark x1="23383" y1="85259" x2="23383" y2="85259"/>
                        <a14:foregroundMark x1="23881" y1="93825" x2="23881" y2="93825"/>
                        <a14:foregroundMark x1="58706" y1="96215" x2="58706" y2="96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4920" y="-1770176"/>
            <a:ext cx="2552700" cy="318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l="15431" t="33457" b="9257"/>
          <a:stretch/>
        </p:blipFill>
        <p:spPr>
          <a:xfrm>
            <a:off x="1436868" y="1449596"/>
            <a:ext cx="6100473" cy="31429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602720" y="3185521"/>
            <a:ext cx="3460672" cy="15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66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61" y="-206357"/>
            <a:ext cx="8683832" cy="5921357"/>
          </a:xfrm>
          <a:prstGeom prst="rect">
            <a:avLst/>
          </a:prstGeom>
        </p:spPr>
      </p:pic>
      <p:sp>
        <p:nvSpPr>
          <p:cNvPr id="4" name="上下箭头 3"/>
          <p:cNvSpPr/>
          <p:nvPr/>
        </p:nvSpPr>
        <p:spPr>
          <a:xfrm>
            <a:off x="4631335" y="1"/>
            <a:ext cx="141121" cy="5156970"/>
          </a:xfrm>
          <a:prstGeom prst="upDownArrow">
            <a:avLst/>
          </a:prstGeom>
          <a:solidFill>
            <a:schemeClr val="accent5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67865" y="1167374"/>
            <a:ext cx="2270766" cy="461665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Microsoft YaHei"/>
                <a:cs typeface="Microsoft YaHei"/>
              </a:rPr>
              <a:t>Same Policy</a:t>
            </a:r>
            <a:endParaRPr kumimoji="1" lang="zh-CN" altLang="en-US" sz="2400" dirty="0">
              <a:latin typeface="Microsoft YaHei"/>
              <a:cs typeface="Microsoft YaHei"/>
            </a:endParaRPr>
          </a:p>
        </p:txBody>
      </p:sp>
      <p:sp>
        <p:nvSpPr>
          <p:cNvPr id="6" name="上下箭头 5"/>
          <p:cNvSpPr/>
          <p:nvPr/>
        </p:nvSpPr>
        <p:spPr>
          <a:xfrm rot="5400000">
            <a:off x="6385041" y="218944"/>
            <a:ext cx="346388" cy="3458833"/>
          </a:xfrm>
          <a:prstGeom prst="upDownArrow">
            <a:avLst/>
          </a:prstGeom>
          <a:solidFill>
            <a:schemeClr val="accent5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82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3441" y="-12975"/>
            <a:ext cx="6542962" cy="5727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666" y="-12827"/>
            <a:ext cx="939677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39" y="0"/>
            <a:ext cx="8166100" cy="220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926" y="0"/>
            <a:ext cx="8706971" cy="5715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00748" y="2488687"/>
            <a:ext cx="8668810" cy="11798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Replacing the interaction term with LEGAL</a:t>
            </a:r>
            <a:r>
              <a:rPr kumimoji="1" lang="zh-CN" altLang="zh-CN" sz="2800" baseline="-25000" dirty="0" smtClean="0"/>
              <a:t>s</a:t>
            </a:r>
            <a:r>
              <a:rPr kumimoji="1" lang="en-US" altLang="zh-CN" sz="2800" baseline="-25000" dirty="0" smtClean="0"/>
              <a:t>t</a:t>
            </a:r>
          </a:p>
          <a:p>
            <a:endParaRPr kumimoji="1" lang="en-US" altLang="zh-CN" sz="2800" baseline="-25000" dirty="0"/>
          </a:p>
          <a:p>
            <a:r>
              <a:rPr kumimoji="1" lang="en-US" altLang="zh-CN" sz="2400" dirty="0" smtClean="0"/>
              <a:t>Which captures the proportions of 18-20 years old allowed to drink.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302000" y="4532923"/>
            <a:ext cx="1094154" cy="118207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58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72" y="153940"/>
            <a:ext cx="6204039" cy="5421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053" y="2820170"/>
            <a:ext cx="6614354" cy="5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05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4271" y="902470"/>
            <a:ext cx="9144000" cy="40574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766" y="55867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4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47808"/>
          <a:stretch/>
        </p:blipFill>
        <p:spPr>
          <a:xfrm>
            <a:off x="0" y="1168143"/>
            <a:ext cx="4772456" cy="3314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1850" y="2386061"/>
            <a:ext cx="60785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ITT</a:t>
            </a:r>
            <a:r>
              <a:rPr kumimoji="1" lang="en-US" altLang="zh-CN" baseline="-25000" dirty="0" smtClean="0"/>
              <a:t>W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 rot="1713524">
            <a:off x="1871512" y="1730278"/>
            <a:ext cx="19605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ITT</a:t>
            </a:r>
            <a:r>
              <a:rPr kumimoji="1" lang="zh-CN" altLang="zh-CN" baseline="-25000" dirty="0" smtClean="0"/>
              <a:t>Y</a:t>
            </a:r>
            <a:r>
              <a:rPr kumimoji="1" lang="en-US" altLang="zh-CN" baseline="-25000" dirty="0" smtClean="0"/>
              <a:t> </a:t>
            </a:r>
            <a:r>
              <a:rPr kumimoji="1" lang="en-US" altLang="zh-CN" dirty="0" smtClean="0"/>
              <a:t>= </a:t>
            </a:r>
            <a:r>
              <a:rPr kumimoji="1" lang="zh-CN" altLang="zh-CN" dirty="0" smtClean="0"/>
              <a:t>I</a:t>
            </a:r>
            <a:r>
              <a:rPr kumimoji="1" lang="en-US" altLang="zh-CN" dirty="0" smtClean="0"/>
              <a:t>TT</a:t>
            </a:r>
            <a:r>
              <a:rPr kumimoji="1" lang="en-US" altLang="zh-CN" baseline="-25000" dirty="0" smtClean="0"/>
              <a:t>W </a:t>
            </a:r>
            <a:r>
              <a:rPr kumimoji="1" lang="en-US" altLang="zh-CN" dirty="0" smtClean="0"/>
              <a:t>* CACE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63203" y="3335354"/>
            <a:ext cx="66943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zh-CN" dirty="0" smtClean="0"/>
              <a:t>C</a:t>
            </a:r>
            <a:r>
              <a:rPr kumimoji="1" lang="en-US" altLang="zh-CN" dirty="0" smtClean="0"/>
              <a:t>ACE</a:t>
            </a:r>
            <a:endParaRPr kumimoji="1" lang="zh-CN" altLang="en-US" dirty="0"/>
          </a:p>
        </p:txBody>
      </p:sp>
      <p:sp>
        <p:nvSpPr>
          <p:cNvPr id="7" name="右箭头 6"/>
          <p:cNvSpPr/>
          <p:nvPr/>
        </p:nvSpPr>
        <p:spPr>
          <a:xfrm rot="1703548">
            <a:off x="1164672" y="2090383"/>
            <a:ext cx="2980923" cy="346364"/>
          </a:xfrm>
          <a:prstGeom prst="rightArrow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9DE05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509" y="833838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/>
              <a:t>Z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19855" y="3423612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/>
              <a:t>X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96564" y="3038763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 smtClean="0"/>
              <a:t>Y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168809" y="33738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λ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0" y="23973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Φ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883467" y="1331062"/>
            <a:ext cx="1184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ρ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Φ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λ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67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63204" r="9330" b="28255"/>
          <a:stretch/>
        </p:blipFill>
        <p:spPr>
          <a:xfrm>
            <a:off x="4272118" y="1257300"/>
            <a:ext cx="1911548" cy="22961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07" y="1283468"/>
            <a:ext cx="1708027" cy="22891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87" y="1255760"/>
            <a:ext cx="2224719" cy="2284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9751" y="1246909"/>
            <a:ext cx="2794000" cy="36703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07068" y="3583872"/>
            <a:ext cx="5655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Deep Learning</a:t>
            </a:r>
          </a:p>
          <a:p>
            <a:pPr algn="ctr"/>
            <a:r>
              <a:rPr lang="en-US" altLang="zh-CN" dirty="0"/>
              <a:t>Ian </a:t>
            </a:r>
            <a:r>
              <a:rPr lang="en-US" altLang="zh-CN" dirty="0" err="1" smtClean="0"/>
              <a:t>Goodfellow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Yoshua</a:t>
            </a:r>
            <a:r>
              <a:rPr lang="en-US" altLang="zh-CN" dirty="0" smtClean="0"/>
              <a:t> </a:t>
            </a:r>
            <a:r>
              <a:rPr lang="en-US" altLang="zh-CN" dirty="0" err="1"/>
              <a:t>Bengio</a:t>
            </a:r>
            <a:r>
              <a:rPr lang="en-US" altLang="zh-CN" dirty="0"/>
              <a:t> and Aaron </a:t>
            </a:r>
            <a:r>
              <a:rPr lang="en-US" altLang="zh-CN" dirty="0" err="1"/>
              <a:t>Courville</a:t>
            </a:r>
            <a:endParaRPr lang="en-US" altLang="zh-CN" dirty="0"/>
          </a:p>
          <a:p>
            <a:pPr algn="ctr"/>
            <a:r>
              <a:rPr lang="is-I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 </a:t>
            </a:r>
            <a:r>
              <a:rPr lang="en-US" altLang="zh-CN" dirty="0"/>
              <a:t>Press</a:t>
            </a:r>
          </a:p>
          <a:p>
            <a:pPr algn="ctr"/>
            <a:r>
              <a:rPr lang="en-US" altLang="zh-CN" dirty="0"/>
              <a:t>http://</a:t>
            </a:r>
            <a:r>
              <a:rPr lang="en-US" altLang="zh-CN" dirty="0" err="1"/>
              <a:t>www.deeplearningbook.org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527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660"/>
            <a:ext cx="6568542" cy="41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59" y="2900583"/>
            <a:ext cx="9160036" cy="24578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4153" y="2681111"/>
            <a:ext cx="3088305" cy="28721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822" y="2488791"/>
            <a:ext cx="4279997" cy="32262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24825" y="44585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Mastering ‘Metrics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 Path from Cause to Effect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006955" y="3955662"/>
            <a:ext cx="179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Joshua D. </a:t>
            </a:r>
            <a:r>
              <a:rPr lang="en-US" altLang="zh-CN" dirty="0" err="1">
                <a:solidFill>
                  <a:srgbClr val="FFFFFF"/>
                </a:solidFill>
              </a:rPr>
              <a:t>Angrist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3797" y="4340511"/>
            <a:ext cx="2081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solidFill>
                  <a:srgbClr val="FFFFFF"/>
                </a:solidFill>
              </a:rPr>
              <a:t>Jörn-Steffen Pischke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22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-893312" y="-356754"/>
            <a:ext cx="10045407" cy="7300832"/>
            <a:chOff x="-893312" y="-356754"/>
            <a:chExt cx="10045407" cy="730083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80483" y="-356754"/>
              <a:ext cx="5029200" cy="36576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4800" y="-356754"/>
              <a:ext cx="5029200" cy="36576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93312" y="3286478"/>
              <a:ext cx="5029200" cy="36576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2895" y="3286475"/>
              <a:ext cx="50292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41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79" y="1551965"/>
            <a:ext cx="1968500" cy="571500"/>
          </a:xfrm>
          <a:prstGeom prst="rect">
            <a:avLst/>
          </a:prstGeom>
        </p:spPr>
      </p:pic>
      <p:grpSp>
        <p:nvGrpSpPr>
          <p:cNvPr id="26" name="组 25"/>
          <p:cNvGrpSpPr/>
          <p:nvPr/>
        </p:nvGrpSpPr>
        <p:grpSpPr>
          <a:xfrm>
            <a:off x="192443" y="433081"/>
            <a:ext cx="5388255" cy="5281919"/>
            <a:chOff x="1231602" y="433081"/>
            <a:chExt cx="5388255" cy="5281919"/>
          </a:xfrm>
        </p:grpSpPr>
        <p:sp>
          <p:nvSpPr>
            <p:cNvPr id="5" name="文本框 4"/>
            <p:cNvSpPr txBox="1"/>
            <p:nvPr/>
          </p:nvSpPr>
          <p:spPr>
            <a:xfrm>
              <a:off x="3053346" y="5191780"/>
              <a:ext cx="3566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 smtClean="0"/>
                <a:t>Computational Graph</a:t>
              </a:r>
              <a:endParaRPr kumimoji="1" lang="zh-CN" altLang="en-US" sz="2800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231602" y="4438585"/>
              <a:ext cx="949359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/>
                <a:t>X</a:t>
              </a:r>
              <a:endParaRPr kumimoji="1" lang="zh-CN" altLang="en-US" sz="24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846528" y="4437046"/>
              <a:ext cx="912422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 smtClean="0"/>
                <a:t>w</a:t>
              </a:r>
              <a:r>
                <a:rPr kumimoji="1" lang="en-US" altLang="zh-CN" sz="2400" baseline="-25000" dirty="0"/>
                <a:t>1</a:t>
              </a:r>
              <a:endParaRPr kumimoji="1" lang="zh-CN" altLang="en-US" sz="2400" dirty="0"/>
            </a:p>
          </p:txBody>
        </p:sp>
        <p:cxnSp>
          <p:nvCxnSpPr>
            <p:cNvPr id="11" name="直线箭头连接符 10"/>
            <p:cNvCxnSpPr/>
            <p:nvPr/>
          </p:nvCxnSpPr>
          <p:spPr>
            <a:xfrm flipV="1">
              <a:off x="1796086" y="3348181"/>
              <a:ext cx="577313" cy="105192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/>
            <p:cNvCxnSpPr/>
            <p:nvPr/>
          </p:nvCxnSpPr>
          <p:spPr>
            <a:xfrm>
              <a:off x="2642811" y="3373838"/>
              <a:ext cx="590143" cy="101343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1629307" y="2782197"/>
              <a:ext cx="1884340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h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=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X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W</a:t>
              </a:r>
              <a:r>
                <a:rPr kumimoji="1" lang="en-US" altLang="zh-CN" sz="2400" baseline="-25000" dirty="0" smtClean="0"/>
                <a:t>1</a:t>
              </a:r>
              <a:endParaRPr kumimoji="1" lang="zh-CN" altLang="en-US" sz="24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19111" y="2236672"/>
              <a:ext cx="169193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kumimoji="1" lang="zh-CN" altLang="zh-CN" dirty="0" smtClean="0">
                  <a:latin typeface="Heiti SC Light"/>
                  <a:ea typeface="Heiti SC Light"/>
                  <a:cs typeface="Heiti SC Light"/>
                </a:rPr>
                <a:t>h</a:t>
              </a:r>
              <a:r>
                <a:rPr kumimoji="1" lang="en-US" altLang="zh-CN" baseline="30000" dirty="0" smtClean="0">
                  <a:latin typeface="Heiti SC Light"/>
                  <a:ea typeface="Heiti SC Light"/>
                  <a:cs typeface="Heiti SC Light"/>
                </a:rPr>
                <a:t>’</a:t>
              </a:r>
              <a:r>
                <a:rPr kumimoji="1" lang="en-US" altLang="zh-CN" dirty="0" smtClean="0">
                  <a:latin typeface="Heiti SC Light"/>
                  <a:ea typeface="Heiti SC Light"/>
                  <a:cs typeface="Heiti SC Light"/>
                </a:rPr>
                <a:t>=</a:t>
              </a:r>
              <a:r>
                <a:rPr kumimoji="1" lang="zh-CN" altLang="en-US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zh-CN" altLang="zh-CN" dirty="0">
                  <a:latin typeface="Heiti SC Light"/>
                  <a:ea typeface="Heiti SC Light"/>
                  <a:cs typeface="Heiti SC Light"/>
                </a:rPr>
                <a:t>r</a:t>
              </a:r>
              <a:r>
                <a:rPr kumimoji="1" lang="en-US" altLang="zh-CN" dirty="0" err="1" smtClean="0">
                  <a:latin typeface="Heiti SC Light"/>
                  <a:ea typeface="Heiti SC Light"/>
                  <a:cs typeface="Heiti SC Light"/>
                </a:rPr>
                <a:t>elu</a:t>
              </a:r>
              <a:r>
                <a:rPr kumimoji="1" lang="en-US" altLang="zh-CN" dirty="0" smtClean="0">
                  <a:latin typeface="Heiti SC Light"/>
                  <a:ea typeface="Heiti SC Light"/>
                  <a:cs typeface="Heiti SC Light"/>
                </a:rPr>
                <a:t>(h)</a:t>
              </a:r>
              <a:endParaRPr kumimoji="1" lang="zh-CN" altLang="en-US" dirty="0"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128572" y="2690861"/>
              <a:ext cx="912422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 smtClean="0">
                  <a:latin typeface="Heiti SC Light"/>
                  <a:ea typeface="Heiti SC Light"/>
                  <a:cs typeface="Heiti SC Light"/>
                </a:rPr>
                <a:t>w</a:t>
              </a:r>
              <a:r>
                <a:rPr kumimoji="1" lang="en-US" altLang="zh-CN" sz="2400" baseline="-25000" dirty="0" smtClean="0">
                  <a:latin typeface="Heiti SC Light"/>
                  <a:ea typeface="Heiti SC Light"/>
                  <a:cs typeface="Heiti SC Light"/>
                </a:rPr>
                <a:t>2</a:t>
              </a:r>
              <a:endParaRPr kumimoji="1" lang="zh-CN" altLang="en-US" sz="2400" dirty="0">
                <a:latin typeface="Heiti SC Light"/>
                <a:ea typeface="Heiti SC Light"/>
                <a:cs typeface="Heiti SC Light"/>
              </a:endParaRPr>
            </a:p>
          </p:txBody>
        </p:sp>
        <p:cxnSp>
          <p:nvCxnSpPr>
            <p:cNvPr id="19" name="直线箭头连接符 18"/>
            <p:cNvCxnSpPr/>
            <p:nvPr/>
          </p:nvCxnSpPr>
          <p:spPr>
            <a:xfrm flipV="1">
              <a:off x="3154429" y="1076035"/>
              <a:ext cx="577313" cy="105192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/>
            <p:nvPr/>
          </p:nvCxnSpPr>
          <p:spPr>
            <a:xfrm>
              <a:off x="4539979" y="1076034"/>
              <a:ext cx="745641" cy="119457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2732616" y="433081"/>
              <a:ext cx="3104661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>
                  <a:latin typeface="Heiti SC Light"/>
                  <a:ea typeface="Heiti SC Light"/>
                  <a:cs typeface="Heiti SC Light"/>
                </a:rPr>
                <a:t>y</a:t>
              </a:r>
              <a:r>
                <a:rPr kumimoji="1" lang="zh-CN" altLang="en-US" sz="2400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en-US" altLang="zh-CN" sz="2400" dirty="0" smtClean="0">
                  <a:latin typeface="Heiti SC Light"/>
                  <a:ea typeface="Heiti SC Light"/>
                  <a:cs typeface="Heiti SC Light"/>
                </a:rPr>
                <a:t>=</a:t>
              </a:r>
              <a:r>
                <a:rPr kumimoji="1" lang="zh-CN" altLang="en-US" sz="2400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zh-CN" altLang="zh-CN" sz="2400" dirty="0" smtClean="0">
                  <a:latin typeface="Heiti SC Light"/>
                  <a:ea typeface="Heiti SC Light"/>
                  <a:cs typeface="Heiti SC Light"/>
                </a:rPr>
                <a:t>h</a:t>
              </a:r>
              <a:r>
                <a:rPr kumimoji="1" lang="en-US" altLang="zh-CN" sz="2400" baseline="30000" dirty="0" smtClean="0">
                  <a:latin typeface="Heiti SC Light"/>
                  <a:ea typeface="Heiti SC Light"/>
                  <a:cs typeface="Heiti SC Light"/>
                </a:rPr>
                <a:t>’</a:t>
              </a:r>
              <a:r>
                <a:rPr kumimoji="1" lang="en-US" altLang="zh-CN" sz="2400" dirty="0" smtClean="0">
                  <a:latin typeface="Heiti SC Light"/>
                  <a:ea typeface="Heiti SC Light"/>
                  <a:cs typeface="Heiti SC Light"/>
                </a:rPr>
                <a:t>W</a:t>
              </a:r>
              <a:r>
                <a:rPr kumimoji="1" lang="en-US" altLang="zh-CN" sz="2400" baseline="-25000" dirty="0">
                  <a:latin typeface="Heiti SC Light"/>
                  <a:ea typeface="Heiti SC Light"/>
                  <a:cs typeface="Heiti SC Light"/>
                </a:rPr>
                <a:t>2</a:t>
              </a:r>
              <a:endParaRPr kumimoji="1" lang="zh-CN" altLang="en-US" sz="2400" dirty="0">
                <a:latin typeface="Heiti SC Light"/>
                <a:ea typeface="Heiti SC Light"/>
                <a:cs typeface="Heiti SC Light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10" y="2821965"/>
            <a:ext cx="1714500" cy="5715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031" y="678744"/>
            <a:ext cx="3619500" cy="3937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45" y="4438457"/>
            <a:ext cx="3416300" cy="609600"/>
          </a:xfrm>
          <a:prstGeom prst="rect">
            <a:avLst/>
          </a:prstGeom>
        </p:spPr>
      </p:pic>
      <p:sp>
        <p:nvSpPr>
          <p:cNvPr id="34" name="上箭头 33"/>
          <p:cNvSpPr/>
          <p:nvPr/>
        </p:nvSpPr>
        <p:spPr>
          <a:xfrm>
            <a:off x="0" y="1128889"/>
            <a:ext cx="282242" cy="3168586"/>
          </a:xfrm>
          <a:prstGeom prst="upArrow">
            <a:avLst/>
          </a:pr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7415267" y="1128889"/>
            <a:ext cx="295071" cy="3296869"/>
          </a:xfrm>
          <a:prstGeom prst="downArrow">
            <a:avLst/>
          </a:prstGeom>
          <a:solidFill>
            <a:srgbClr val="FFFFFF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8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5576" y="0"/>
            <a:ext cx="7432803" cy="571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36940" y="53456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Heavy users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102633" y="5345668"/>
            <a:ext cx="119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Light users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07" y="0"/>
            <a:ext cx="7543800" cy="5715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83873" y="427884"/>
            <a:ext cx="1952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400" dirty="0">
                <a:solidFill>
                  <a:srgbClr val="FF0000"/>
                </a:solidFill>
              </a:rPr>
              <a:t> Allcott (2011)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68738" y="427884"/>
            <a:ext cx="3072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 Costa and Kahn (2013)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4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248</Words>
  <Application>Microsoft Macintosh PowerPoint</Application>
  <PresentationFormat>全屏显示(16:10)</PresentationFormat>
  <Paragraphs>59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2010-04-14T20:04:37Z</dcterms:created>
  <dcterms:modified xsi:type="dcterms:W3CDTF">2020-04-12T03:24:34Z</dcterms:modified>
</cp:coreProperties>
</file>